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731" r:id="rId1"/>
  </p:sldMasterIdLst>
  <p:notesMasterIdLst>
    <p:notesMasterId r:id="rId2"/>
  </p:notesMasterIdLst>
  <p:handoutMasterIdLst>
    <p:handoutMasterId r:id="rId3"/>
  </p:handoutMasterIdLst>
  <p:sldIdLst>
    <p:sldId id="256" r:id="rId4"/>
    <p:sldId id="257" r:id="rId5"/>
    <p:sldId id="258" r:id="rId6"/>
    <p:sldId id="259" r:id="rId7"/>
  </p:sldIdLst>
  <p:sldSz cx="6858000" cy="12192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prnPr/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vertBarState="minimized">
    <p:restoredLeft sz="2827"/>
    <p:restoredTop sz="97555"/>
  </p:normalViewPr>
  <p:slideViewPr>
    <p:cSldViewPr snapToObjects="1">
      <p:cViewPr>
        <p:scale>
          <a:sx n="120" d="100"/>
          <a:sy n="120" d="100"/>
        </p:scale>
        <p:origin x="0" y="0"/>
      </p:cViewPr>
      <p:guideLst>
        <p:guide orient="horz" pos="3838"/>
        <p:guide pos="215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theme" Target="theme/theme1.xml"  /><Relationship Id="rId11" Type="http://schemas.openxmlformats.org/officeDocument/2006/relationships/tableStyles" Target="tableStyles.xml"  /><Relationship Id="rId2" Type="http://schemas.openxmlformats.org/officeDocument/2006/relationships/notesMaster" Target="notesMasters/notesMaster1.xml"  /><Relationship Id="rId3" Type="http://schemas.openxmlformats.org/officeDocument/2006/relationships/handoutMaster" Target="handoutMasters/handout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presProps" Target="presProps.xml"  /><Relationship Id="rId9" Type="http://schemas.openxmlformats.org/officeDocument/2006/relationships/viewProps" Target="viewProps.xml"  /></Relationships>
</file>

<file path=ppt/handoutMasters/_rels/handout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handoutMasters/handoutMaster1.xml><?xml version="1.0" encoding="utf-8"?>
<p:handout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D8D7A7C4-C82A-4D21-9AB0-F0C5A1D3EF09}" type="datetime1">
              <a:rPr lang="ko-KR" altLang="en-US"/>
              <a:pPr lvl="0">
                <a:defRPr lang="ko-KR" altLang="en-US"/>
              </a:pPr>
              <a:t>2018-03-26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F450E784-2449-4FFD-AA69-3F5CFAA75BCB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E2B2BC9D-A816-4D0A-858B-1D023B3A8ACA}" type="datetime1">
              <a:rPr lang="ko-KR" altLang="en-US"/>
              <a:pPr lvl="0">
                <a:defRPr lang="ko-KR" altLang="en-US"/>
              </a:pPr>
              <a:t>2018-03-26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464593" y="685800"/>
            <a:ext cx="1928812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 lang="ko-KR" altLang="en-US"/>
            </a:pPr>
            <a:fld id="{09F4262C-968C-4EE9-8164-CE16364706B3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514349" y="3787422"/>
            <a:ext cx="5829299" cy="261337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699" y="6908800"/>
            <a:ext cx="4800599" cy="311573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40A130E-E3B8-4EBE-931F-81B26B8448AA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800C6A38-4290-41DD-B95C-4155372FD4A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4953836A-82A3-4C8B-9D31-CD724F3673ED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541734" y="7834489"/>
            <a:ext cx="5829299" cy="242146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4" y="5167490"/>
            <a:ext cx="5829299" cy="266699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60728D28-603B-4EFC-80F8-17E5E9107035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899" y="2844800"/>
            <a:ext cx="3028949" cy="80461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49" y="2844800"/>
            <a:ext cx="3028949" cy="80461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27A1F4E-0809-4239-8034-C38E431DAF92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E0DA496-7307-4E8B-88DE-CB97B48BAB6F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342020" y="2921001"/>
            <a:ext cx="6172199" cy="80448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8721E90-850C-410B-8B89-8394F580CFDA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342899" y="2844800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3486149" y="2844800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342020" y="7083058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5270" y="7083058"/>
            <a:ext cx="3028949" cy="3904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344215" y="8534400"/>
            <a:ext cx="4114799" cy="1007534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5" y="1089377"/>
            <a:ext cx="4114799" cy="731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5" y="9541934"/>
            <a:ext cx="4114799" cy="1430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5ACE7E28-9336-4363-8674-B91477D8F243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3787422"/>
            <a:ext cx="6858000" cy="2613377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CA348888-F454-4AD2-BA62-3AF29D9807C0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342899" y="488245"/>
            <a:ext cx="6172199" cy="2032000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1607330" y="3937001"/>
            <a:ext cx="3643324" cy="571499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6FEC12-A4C9-4837-AF94-AD867782C04C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4972049" y="488245"/>
            <a:ext cx="1543049" cy="10402711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899" y="488245"/>
            <a:ext cx="4514849" cy="10402711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957F84A3-4F29-4053-ACFD-1BAF2D3F140C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342899" y="488245"/>
            <a:ext cx="6172199" cy="2032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899" y="2844800"/>
            <a:ext cx="6172199" cy="8046156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899" y="11300178"/>
            <a:ext cx="16001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2018-03-21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49" y="11300178"/>
            <a:ext cx="21716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899" y="11300178"/>
            <a:ext cx="1600199" cy="649111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-288036" y="2711576"/>
            <a:ext cx="7317486" cy="1588488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 sz="1400" b="1">
                <a:latin typeface="맑은 고딕"/>
                <a:ea typeface="맑은 고딕"/>
                <a:cs typeface="맑은 고딕"/>
              </a:rPr>
              <a:t>안녕하세요? 신라직업재활시설입니다. </a:t>
            </a:r>
            <a:endParaRPr lang="ko-KR" altLang="en-US" sz="1400" b="1"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r>
              <a:rPr lang="ko-KR" altLang="en-US" sz="1400" b="1">
                <a:latin typeface="맑은 고딕"/>
                <a:ea typeface="맑은 고딕"/>
                <a:cs typeface="맑은 고딕"/>
              </a:rPr>
              <a:t>추운 겨울을 뒤로 하고 어느새 봄의 시작을 알리는 3월 입니다. </a:t>
            </a:r>
            <a:endParaRPr lang="ko-KR" altLang="en-US" sz="1400" b="1"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r>
              <a:rPr lang="ko-KR" altLang="en-US" sz="1400" b="1">
                <a:latin typeface="맑은 고딕"/>
                <a:ea typeface="맑은 고딕"/>
                <a:cs typeface="맑은 고딕"/>
              </a:rPr>
              <a:t>  봄 새싹이 돋아나듯 새로운 기운과 희망으로 </a:t>
            </a:r>
            <a:endParaRPr lang="ko-KR" altLang="en-US" sz="1400" b="1"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r>
              <a:rPr lang="ko-KR" altLang="en-US" sz="1400" b="1">
                <a:latin typeface="맑은 고딕"/>
                <a:ea typeface="맑은 고딕"/>
                <a:cs typeface="맑은 고딕"/>
              </a:rPr>
              <a:t>기분좋은 3월을 향해 힘찬 출발하시기 바랍니다.  </a:t>
            </a:r>
            <a:r>
              <a:rPr lang="ko-KR" altLang="en-US" sz="1800" b="1">
                <a:latin typeface="맑은 고딕"/>
                <a:ea typeface="맑은 고딕"/>
                <a:cs typeface="맑은 고딕"/>
              </a:rPr>
              <a:t> </a:t>
            </a:r>
            <a:endParaRPr lang="ko-KR" altLang="en-US" sz="1800" b="1"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endParaRPr lang="ko-KR" altLang="en-US" sz="500" b="1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en-US" altLang="ko-KR" sz="1800" b="1">
                <a:latin typeface="Gill Sans Nova"/>
                <a:ea typeface="HY나무B"/>
              </a:rPr>
              <a:t>2</a:t>
            </a:r>
            <a:r>
              <a:rPr lang="en-US" altLang="ko-KR" sz="2000" b="1">
                <a:latin typeface="Gill Sans Nova"/>
                <a:ea typeface="HY나무B"/>
              </a:rPr>
              <a:t>018</a:t>
            </a:r>
            <a:r>
              <a:rPr lang="ko-KR" altLang="en-US" sz="2000" b="1">
                <a:latin typeface="Gill Sans Nova"/>
                <a:ea typeface="HY나무B"/>
              </a:rPr>
              <a:t>년 </a:t>
            </a:r>
            <a:r>
              <a:rPr lang="ko-KR" altLang="en-US" sz="2600" b="1">
                <a:latin typeface="Gill Sans Nova"/>
                <a:ea typeface="HY나무B"/>
              </a:rPr>
              <a:t>3</a:t>
            </a:r>
            <a:r>
              <a:rPr lang="ko-KR" altLang="en-US" sz="2500" b="1">
                <a:latin typeface="Gill Sans Nova"/>
                <a:ea typeface="HY나무B"/>
              </a:rPr>
              <a:t>월 </a:t>
            </a:r>
            <a:r>
              <a:rPr lang="en-US" altLang="ko-KR" sz="2000" b="1">
                <a:latin typeface="Gill Sans Nova"/>
                <a:ea typeface="HY나무B"/>
              </a:rPr>
              <a:t>March</a:t>
            </a:r>
            <a:endParaRPr lang="en-US" altLang="ko-KR" sz="2000" b="1">
              <a:latin typeface="Gill Sans Nova"/>
              <a:ea typeface="HY나무B"/>
            </a:endParaRPr>
          </a:p>
          <a:p>
            <a:pPr>
              <a:defRPr lang="ko-KR" altLang="en-US"/>
            </a:pPr>
            <a:endParaRPr lang="en-US" altLang="ko-KR" sz="1800" b="1">
              <a:latin typeface="HY나무B"/>
              <a:ea typeface="HY나무B"/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rcRect l="55240" t="19410" r="35340" b="68600"/>
          <a:stretch>
            <a:fillRect/>
          </a:stretch>
        </p:blipFill>
        <p:spPr>
          <a:xfrm>
            <a:off x="4017966" y="720090"/>
            <a:ext cx="2840034" cy="1991486"/>
          </a:xfrm>
          <a:prstGeom prst="rect">
            <a:avLst/>
          </a:prstGeom>
        </p:spPr>
      </p:pic>
      <p:pic>
        <p:nvPicPr>
          <p:cNvPr id="5" name=""/>
          <p:cNvPicPr>
            <a:picLocks noChangeAspect="1"/>
          </p:cNvPicPr>
          <p:nvPr/>
        </p:nvPicPr>
        <p:blipFill rotWithShape="1">
          <a:blip r:embed="rId2"/>
          <a:srcRect l="41970" t="23220" r="45680" b="68600"/>
          <a:stretch>
            <a:fillRect/>
          </a:stretch>
        </p:blipFill>
        <p:spPr>
          <a:xfrm>
            <a:off x="116585" y="1415414"/>
            <a:ext cx="4104513" cy="1080135"/>
          </a:xfrm>
          <a:prstGeom prst="rect">
            <a:avLst/>
          </a:prstGeom>
        </p:spPr>
      </p:pic>
      <p:sp>
        <p:nvSpPr>
          <p:cNvPr id="7" name=""/>
          <p:cNvSpPr txBox="1"/>
          <p:nvPr/>
        </p:nvSpPr>
        <p:spPr>
          <a:xfrm>
            <a:off x="1988819" y="6996113"/>
            <a:ext cx="1363648" cy="317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1500" b="1">
              <a:solidFill>
                <a:srgbClr val="0000ff"/>
              </a:solidFill>
            </a:endParaRPr>
          </a:p>
        </p:txBody>
      </p:sp>
      <p:sp>
        <p:nvSpPr>
          <p:cNvPr id="16" name=""/>
          <p:cNvSpPr txBox="1"/>
          <p:nvPr/>
        </p:nvSpPr>
        <p:spPr>
          <a:xfrm>
            <a:off x="44577" y="7363967"/>
            <a:ext cx="4045399" cy="3481960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p>
            <a:pPr algn="ctr">
              <a:defRPr lang="ko-KR" altLang="en-US"/>
            </a:pPr>
            <a:r>
              <a:rPr lang="ko-KR" altLang="en-US" sz="1700" b="1">
                <a:latin typeface="HY나무B"/>
                <a:ea typeface="HY나무B"/>
              </a:rPr>
              <a:t>**2018년 1분기 </a:t>
            </a:r>
            <a:r>
              <a:rPr lang="ko-KR" altLang="en-US" sz="1700" b="1">
                <a:effectLst>
                  <a:glow rad="190500">
                    <a:schemeClr val="accent6">
                      <a:satMod val="175000"/>
                      <a:alpha val="50000"/>
                    </a:schemeClr>
                  </a:glow>
                </a:effectLst>
                <a:latin typeface="HY나무B"/>
                <a:ea typeface="HY나무B"/>
              </a:rPr>
              <a:t>보호자 간담회</a:t>
            </a:r>
            <a:r>
              <a:rPr lang="ko-KR" altLang="en-US" sz="1700" b="1">
                <a:latin typeface="HY나무B"/>
                <a:ea typeface="HY나무B"/>
              </a:rPr>
              <a:t> 실시**</a:t>
            </a:r>
            <a:endParaRPr lang="ko-KR" altLang="en-US" sz="1700" b="1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en-US" altLang="ko-KR" sz="1500">
                <a:latin typeface="HY나무B"/>
                <a:ea typeface="HY나무B"/>
              </a:rPr>
              <a:t>-</a:t>
            </a:r>
            <a:r>
              <a:rPr lang="ko-KR" altLang="en-US" sz="1500">
                <a:latin typeface="HY나무B"/>
                <a:ea typeface="HY나무B"/>
              </a:rPr>
              <a:t>일  시 : 3월 29일(목), 16:30~</a:t>
            </a:r>
            <a:endParaRPr lang="ko-KR" altLang="en-US" sz="1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en-US" altLang="ko-KR" sz="1500">
                <a:latin typeface="HY나무B"/>
                <a:ea typeface="HY나무B"/>
              </a:rPr>
              <a:t>-</a:t>
            </a:r>
            <a:r>
              <a:rPr lang="ko-KR" altLang="en-US" sz="1500">
                <a:latin typeface="HY나무B"/>
                <a:ea typeface="HY나무B"/>
              </a:rPr>
              <a:t>장  소 : 신라직업재활시설 </a:t>
            </a:r>
            <a:endParaRPr lang="ko-KR" altLang="en-US" sz="1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en-US" altLang="ko-KR" sz="1500">
                <a:latin typeface="HY나무B"/>
                <a:ea typeface="HY나무B"/>
              </a:rPr>
              <a:t>-</a:t>
            </a:r>
            <a:r>
              <a:rPr lang="ko-KR" altLang="en-US" sz="1500">
                <a:latin typeface="HY나무B"/>
                <a:ea typeface="HY나무B"/>
              </a:rPr>
              <a:t>내  용 : </a:t>
            </a:r>
            <a:r>
              <a:rPr xmlns:mc="http://schemas.openxmlformats.org/markup-compatibility/2006" xmlns:hp="http://schemas.haansoft.com/office/presentation/8.0" lang="ko-KR" altLang="en-US" sz="1500" b="0" i="0" spc="5" mc:Ignorable="hp" hp:hslEmbossed="0">
                <a:solidFill>
                  <a:srgbClr val="10253f">
                    <a:alpha val="100000"/>
                  </a:srgbClr>
                </a:solidFill>
                <a:latin typeface="HY나무B"/>
                <a:ea typeface="HY나무B"/>
              </a:rPr>
              <a:t>2018년 1분기 사업보고, 계약서 작성,</a:t>
            </a:r>
            <a:endParaRPr xmlns:mc="http://schemas.openxmlformats.org/markup-compatibility/2006" xmlns:hp="http://schemas.haansoft.com/office/presentation/8.0" lang="ko-KR" altLang="en-US" sz="1500" b="0" i="0" spc="5" mc:Ignorable="hp" hp:hslEmbossed="0">
              <a:solidFill>
                <a:srgbClr val="10253f">
                  <a:alpha val="100000"/>
                </a:srgbClr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500" b="0" i="0" spc="5" mc:Ignorable="hp" hp:hslEmbossed="0">
                <a:solidFill>
                  <a:srgbClr val="10253f">
                    <a:alpha val="100000"/>
                  </a:srgbClr>
                </a:solidFill>
                <a:latin typeface="HY나무B"/>
                <a:ea typeface="HY나무B"/>
              </a:rPr>
              <a:t>            직업재활 계별화 목표 중간점검, </a:t>
            </a:r>
            <a:endParaRPr xmlns:mc="http://schemas.openxmlformats.org/markup-compatibility/2006" xmlns:hp="http://schemas.haansoft.com/office/presentation/8.0" lang="ko-KR" altLang="en-US" sz="1500" b="0" i="0" spc="5" mc:Ignorable="hp" hp:hslEmbossed="0">
              <a:solidFill>
                <a:srgbClr val="10253f">
                  <a:alpha val="100000"/>
                </a:srgbClr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500" b="0" i="0" spc="5" mc:Ignorable="hp" hp:hslEmbossed="0">
                <a:solidFill>
                  <a:srgbClr val="10253f">
                    <a:alpha val="100000"/>
                  </a:srgbClr>
                </a:solidFill>
                <a:latin typeface="HY나무B"/>
                <a:ea typeface="HY나무B"/>
              </a:rPr>
              <a:t>            그룹별 상담 등</a:t>
            </a:r>
            <a:endParaRPr xmlns:mc="http://schemas.openxmlformats.org/markup-compatibility/2006" xmlns:hp="http://schemas.haansoft.com/office/presentation/8.0" lang="ko-KR" altLang="en-US" sz="1500" b="0" i="0" spc="5" mc:Ignorable="hp" hp:hslEmbossed="0">
              <a:solidFill>
                <a:srgbClr val="10253f">
                  <a:alpha val="100000"/>
                </a:srgbClr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1000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>
              <a:latin typeface="HY나무B"/>
              <a:ea typeface="HY나무B"/>
            </a:endParaRPr>
          </a:p>
          <a:p>
            <a:pPr algn="ctr">
              <a:defRPr lang="ko-KR" altLang="en-US"/>
            </a:pPr>
            <a:r>
              <a:rPr lang="ko-KR" altLang="en-US" sz="1700" b="1">
                <a:latin typeface="HY나무B"/>
                <a:ea typeface="HY나무B"/>
              </a:rPr>
              <a:t>**</a:t>
            </a:r>
            <a:r>
              <a:rPr lang="ko-KR" altLang="en-US" sz="1700" b="1">
                <a:effectLst>
                  <a:glow rad="190500">
                    <a:schemeClr val="accent4">
                      <a:satMod val="175000"/>
                      <a:alpha val="50000"/>
                    </a:schemeClr>
                  </a:glow>
                </a:effectLst>
                <a:latin typeface="HY나무B"/>
                <a:ea typeface="HY나무B"/>
              </a:rPr>
              <a:t> 3월 여가활동 </a:t>
            </a:r>
            <a:r>
              <a:rPr lang="ko-KR" altLang="en-US" sz="1700" b="1">
                <a:latin typeface="HY나무B"/>
                <a:ea typeface="HY나무B"/>
              </a:rPr>
              <a:t>진행**</a:t>
            </a:r>
            <a:endParaRPr lang="ko-KR" altLang="en-US" sz="1700" b="1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en-US" altLang="ko-KR" sz="1500">
                <a:latin typeface="HY나무B"/>
                <a:ea typeface="HY나무B"/>
              </a:rPr>
              <a:t>-</a:t>
            </a:r>
            <a:r>
              <a:rPr lang="ko-KR" altLang="en-US" sz="1500">
                <a:latin typeface="HY나무B"/>
                <a:ea typeface="HY나무B"/>
              </a:rPr>
              <a:t>일  시 : 3월 27일(화), 13:00~17:00(예정)</a:t>
            </a:r>
            <a:endParaRPr lang="ko-KR" altLang="en-US" sz="1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en-US" altLang="ko-KR" sz="1500">
                <a:latin typeface="HY나무B"/>
                <a:ea typeface="HY나무B"/>
              </a:rPr>
              <a:t>-</a:t>
            </a:r>
            <a:r>
              <a:rPr lang="ko-KR" altLang="en-US" sz="1500">
                <a:latin typeface="HY나무B"/>
                <a:ea typeface="HY나무B"/>
              </a:rPr>
              <a:t>내  용 : </a:t>
            </a:r>
            <a:r>
              <a:rPr lang="ko-KR" altLang="en-US" sz="1500">
                <a:solidFill>
                  <a:srgbClr val="ff0000"/>
                </a:solidFill>
                <a:latin typeface="HY나무B"/>
                <a:ea typeface="HY나무B"/>
              </a:rPr>
              <a:t>노래연습장, 맥도날드(간식)</a:t>
            </a:r>
            <a:endParaRPr lang="ko-KR" altLang="en-US" sz="1500">
              <a:solidFill>
                <a:srgbClr val="ff0000"/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500">
                <a:latin typeface="HY나무B"/>
                <a:ea typeface="HY나무B"/>
              </a:rPr>
              <a:t>-준비물: 개인 물, 음료 1개, 복지카드 등</a:t>
            </a:r>
            <a:endParaRPr lang="ko-KR" altLang="en-US" sz="1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500">
                <a:latin typeface="HY나무B"/>
                <a:ea typeface="HY나무B"/>
              </a:rPr>
              <a:t>-해산장소: </a:t>
            </a:r>
            <a:r>
              <a:rPr lang="ko-KR" altLang="en-US" sz="1500" u="sng">
                <a:latin typeface="HY나무B"/>
                <a:ea typeface="HY나무B"/>
              </a:rPr>
              <a:t>미남역3번 출구 및 사직복지관</a:t>
            </a:r>
            <a:endParaRPr lang="ko-KR" altLang="en-US" sz="1500" u="sng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 u="sng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300">
              <a:latin typeface="HY나무B"/>
              <a:ea typeface="HY나무B"/>
            </a:endParaRPr>
          </a:p>
          <a:p>
            <a:pPr algn="ctr">
              <a:defRPr lang="ko-KR" altLang="en-US"/>
            </a:pPr>
            <a:r>
              <a:rPr lang="ko-KR" altLang="en-US" sz="1500">
                <a:latin typeface="HY나무B"/>
                <a:ea typeface="HY나무B"/>
              </a:rPr>
              <a:t>* 정상출근 후 함께 출발합니다 *</a:t>
            </a:r>
            <a:endParaRPr lang="ko-KR" altLang="en-US" sz="1500">
              <a:latin typeface="HY나무B"/>
              <a:ea typeface="HY나무B"/>
            </a:endParaRPr>
          </a:p>
        </p:txBody>
      </p:sp>
      <p:grpSp>
        <p:nvGrpSpPr>
          <p:cNvPr id="29" name=""/>
          <p:cNvGrpSpPr/>
          <p:nvPr/>
        </p:nvGrpSpPr>
        <p:grpSpPr>
          <a:xfrm rot="0">
            <a:off x="-27432" y="4079747"/>
            <a:ext cx="6885432" cy="3096387"/>
            <a:chOff x="-27432" y="3287648"/>
            <a:chExt cx="6813423" cy="5095013"/>
          </a:xfrm>
        </p:grpSpPr>
        <p:pic>
          <p:nvPicPr>
            <p:cNvPr id="6" name=""/>
            <p:cNvPicPr>
              <a:picLocks noChangeAspect="1"/>
            </p:cNvPicPr>
            <p:nvPr/>
          </p:nvPicPr>
          <p:blipFill rotWithShape="1">
            <a:blip r:embed="rId3"/>
            <a:srcRect t="12580" r="60590" b="49030"/>
            <a:stretch>
              <a:fillRect/>
            </a:stretch>
          </p:blipFill>
          <p:spPr>
            <a:xfrm>
              <a:off x="-27432" y="3287648"/>
              <a:ext cx="6813423" cy="5095013"/>
            </a:xfrm>
            <a:prstGeom prst="rect">
              <a:avLst/>
            </a:prstGeom>
          </p:spPr>
        </p:pic>
        <p:sp>
          <p:nvSpPr>
            <p:cNvPr id="8" name=""/>
            <p:cNvSpPr txBox="1"/>
            <p:nvPr/>
          </p:nvSpPr>
          <p:spPr>
            <a:xfrm>
              <a:off x="2041771" y="4714123"/>
              <a:ext cx="781029" cy="9476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체육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10:30 ~11:30</a:t>
              </a:r>
              <a:endParaRPr lang="ko-KR" altLang="en-US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요리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14:00 ~15:00</a:t>
              </a:r>
              <a:endParaRPr lang="ko-KR" alt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9" name=""/>
            <p:cNvSpPr txBox="1"/>
            <p:nvPr/>
          </p:nvSpPr>
          <p:spPr>
            <a:xfrm>
              <a:off x="2041768" y="5818530"/>
              <a:ext cx="935354" cy="549822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체육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10:30 ~11:30</a:t>
              </a:r>
              <a:endParaRPr lang="ko-KR" alt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10" name=""/>
            <p:cNvSpPr txBox="1"/>
            <p:nvPr/>
          </p:nvSpPr>
          <p:spPr>
            <a:xfrm>
              <a:off x="2041779" y="7430365"/>
              <a:ext cx="997432" cy="8175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체육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10:30 ~11:30</a:t>
              </a:r>
              <a:endParaRPr lang="ko-KR" altLang="en-US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1100" b="1">
                  <a:solidFill>
                    <a:srgbClr val="008000"/>
                  </a:solidFill>
                </a:rPr>
                <a:t>3월 여가활동</a:t>
              </a:r>
              <a:endParaRPr lang="ko-KR" altLang="en-US" sz="1100" b="1">
                <a:solidFill>
                  <a:srgbClr val="008000"/>
                </a:solidFill>
              </a:endParaRPr>
            </a:p>
          </p:txBody>
        </p:sp>
        <p:sp>
          <p:nvSpPr>
            <p:cNvPr id="11" name=""/>
            <p:cNvSpPr txBox="1"/>
            <p:nvPr/>
          </p:nvSpPr>
          <p:spPr>
            <a:xfrm>
              <a:off x="2041771" y="6636679"/>
              <a:ext cx="935354" cy="5567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체육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10:30 ~11:30</a:t>
              </a:r>
              <a:endParaRPr lang="ko-KR" alt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12" name=""/>
            <p:cNvSpPr txBox="1"/>
            <p:nvPr/>
          </p:nvSpPr>
          <p:spPr>
            <a:xfrm>
              <a:off x="1180955" y="4703244"/>
              <a:ext cx="931929" cy="9497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제과제빵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13:30 ~15:30</a:t>
              </a:r>
              <a:endParaRPr lang="ko-KR" altLang="en-US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컴퓨터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14:30 ~16:00</a:t>
              </a:r>
              <a:endParaRPr lang="ko-KR" alt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14" name=""/>
            <p:cNvSpPr txBox="1"/>
            <p:nvPr/>
          </p:nvSpPr>
          <p:spPr>
            <a:xfrm>
              <a:off x="1178669" y="7428484"/>
              <a:ext cx="934215" cy="9497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인지재활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13:30 ~14:00</a:t>
              </a:r>
              <a:endParaRPr lang="ko-KR" altLang="en-US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컴퓨터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en-US" altLang="ko-KR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14:30 ~16:00</a:t>
              </a:r>
              <a:endParaRPr lang="ko-KR" altLang="en-US" sz="800" b="1">
                <a:solidFill>
                  <a:schemeClr val="tx1"/>
                </a:solidFill>
              </a:endParaRPr>
            </a:p>
          </p:txBody>
        </p:sp>
        <p:sp>
          <p:nvSpPr>
            <p:cNvPr id="15" name=""/>
            <p:cNvSpPr txBox="1"/>
            <p:nvPr/>
          </p:nvSpPr>
          <p:spPr>
            <a:xfrm>
              <a:off x="3881517" y="7548854"/>
              <a:ext cx="1081599" cy="699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1100" b="1">
                  <a:solidFill>
                    <a:srgbClr val="ff0000"/>
                  </a:solidFill>
                </a:rPr>
                <a:t>보호자간담회</a:t>
              </a:r>
              <a:endParaRPr lang="ko-KR" altLang="en-US" sz="1100" b="1">
                <a:solidFill>
                  <a:srgbClr val="ff0000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1100" b="1">
                  <a:solidFill>
                    <a:srgbClr val="ff0000"/>
                  </a:solidFill>
                </a:rPr>
                <a:t>16:30 ~</a:t>
              </a:r>
              <a:endParaRPr lang="ko-KR" altLang="en-US" sz="1100" b="1">
                <a:solidFill>
                  <a:srgbClr val="ff0000"/>
                </a:solidFill>
              </a:endParaRPr>
            </a:p>
          </p:txBody>
        </p:sp>
        <p:sp>
          <p:nvSpPr>
            <p:cNvPr id="18" name=""/>
            <p:cNvSpPr txBox="1"/>
            <p:nvPr/>
          </p:nvSpPr>
          <p:spPr>
            <a:xfrm>
              <a:off x="4891843" y="6725703"/>
              <a:ext cx="781185" cy="82314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요가</a:t>
              </a:r>
              <a:r>
                <a:rPr lang="en-US" altLang="ko-KR" sz="800" b="1">
                  <a:solidFill>
                    <a:schemeClr val="tx1"/>
                  </a:solidFill>
                </a:rPr>
                <a:t>P/G</a:t>
              </a:r>
              <a:endParaRPr lang="ko-KR" altLang="en-US" sz="800" b="1">
                <a:solidFill>
                  <a:schemeClr val="tx1"/>
                </a:solidFill>
              </a:endParaRPr>
            </a:p>
            <a:p>
              <a:pPr>
                <a:defRPr lang="ko-KR" altLang="en-US"/>
              </a:pPr>
              <a:r>
                <a:rPr lang="ko-KR" altLang="en-US" sz="800" b="1">
                  <a:solidFill>
                    <a:schemeClr val="tx1"/>
                  </a:solidFill>
                </a:rPr>
                <a:t>10:00 ~11:00</a:t>
              </a:r>
              <a:endParaRPr lang="ko-KR" altLang="en-US" sz="1100" b="1">
                <a:solidFill>
                  <a:srgbClr val="008000"/>
                </a:solidFill>
              </a:endParaRPr>
            </a:p>
            <a:p>
              <a:pPr>
                <a:defRPr lang="ko-KR" altLang="en-US"/>
              </a:pPr>
              <a:endParaRPr lang="ko-KR" altLang="en-US" sz="1100" b="1">
                <a:solidFill>
                  <a:srgbClr val="008000"/>
                </a:solidFill>
              </a:endParaRPr>
            </a:p>
          </p:txBody>
        </p:sp>
      </p:grpSp>
      <p:pic>
        <p:nvPicPr>
          <p:cNvPr id="19" name=""/>
          <p:cNvPicPr>
            <a:picLocks noChangeAspect="1"/>
          </p:cNvPicPr>
          <p:nvPr/>
        </p:nvPicPr>
        <p:blipFill rotWithShape="1">
          <a:blip r:embed="rId4"/>
          <a:srcRect l="47240" t="11590" r="48120" b="73180"/>
          <a:stretch>
            <a:fillRect/>
          </a:stretch>
        </p:blipFill>
        <p:spPr>
          <a:xfrm>
            <a:off x="4149090" y="7896225"/>
            <a:ext cx="974719" cy="1376505"/>
          </a:xfrm>
          <a:prstGeom prst="rect">
            <a:avLst/>
          </a:prstGeom>
        </p:spPr>
      </p:pic>
      <p:pic>
        <p:nvPicPr>
          <p:cNvPr id="21" name=""/>
          <p:cNvPicPr>
            <a:picLocks noChangeAspect="1"/>
          </p:cNvPicPr>
          <p:nvPr/>
        </p:nvPicPr>
        <p:blipFill rotWithShape="1">
          <a:blip r:embed="rId5"/>
          <a:srcRect l="56380" t="55600" r="37610" b="22200"/>
          <a:stretch>
            <a:fillRect/>
          </a:stretch>
        </p:blipFill>
        <p:spPr>
          <a:xfrm>
            <a:off x="5229225" y="7896225"/>
            <a:ext cx="1008126" cy="1470183"/>
          </a:xfrm>
          <a:prstGeom prst="rect">
            <a:avLst/>
          </a:prstGeom>
        </p:spPr>
      </p:pic>
      <p:pic>
        <p:nvPicPr>
          <p:cNvPr id="22" name=""/>
          <p:cNvPicPr>
            <a:picLocks noChangeAspect="1"/>
          </p:cNvPicPr>
          <p:nvPr/>
        </p:nvPicPr>
        <p:blipFill rotWithShape="1">
          <a:blip r:embed="rId6"/>
          <a:srcRect l="53150" t="25730" r="26900" b="50000"/>
          <a:stretch>
            <a:fillRect/>
          </a:stretch>
        </p:blipFill>
        <p:spPr>
          <a:xfrm>
            <a:off x="4149090" y="9408414"/>
            <a:ext cx="2204847" cy="991458"/>
          </a:xfrm>
          <a:prstGeom prst="rect">
            <a:avLst/>
          </a:prstGeom>
        </p:spPr>
      </p:pic>
      <p:sp>
        <p:nvSpPr>
          <p:cNvPr id="31" name=""/>
          <p:cNvSpPr txBox="1"/>
          <p:nvPr/>
        </p:nvSpPr>
        <p:spPr>
          <a:xfrm>
            <a:off x="2531554" y="10845927"/>
            <a:ext cx="1980248" cy="34823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r>
              <a:rPr lang="ko-KR" altLang="en-US" sz="1700" b="1"/>
              <a:t>신라직업재활시설</a:t>
            </a:r>
            <a:endParaRPr lang="ko-KR" altLang="en-US" sz="1700" b="1"/>
          </a:p>
        </p:txBody>
      </p:sp>
      <p:sp>
        <p:nvSpPr>
          <p:cNvPr id="32" name=""/>
          <p:cNvSpPr txBox="1"/>
          <p:nvPr/>
        </p:nvSpPr>
        <p:spPr>
          <a:xfrm>
            <a:off x="4017966" y="7245475"/>
            <a:ext cx="2579430" cy="3611120"/>
          </a:xfrm>
          <a:prstGeom prst="rect">
            <a:avLst/>
          </a:prstGeom>
          <a:ln w="9525" cap="rnd" cmpd="sng">
            <a:solidFill>
              <a:schemeClr val="accent1"/>
            </a:solidFill>
            <a:prstDash val="solid"/>
            <a:round/>
          </a:ln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defRPr lang="ko-KR" altLang="en-US"/>
            </a:pPr>
            <a:endParaRPr lang="ko-KR" altLang="en-US" sz="300" b="1"/>
          </a:p>
          <a:p>
            <a:pPr algn="ctr">
              <a:defRPr lang="ko-KR" altLang="en-US"/>
            </a:pPr>
            <a:r>
              <a:rPr lang="ko-KR" altLang="en-US" sz="1300" b="1"/>
              <a:t>**신라부모회에서 </a:t>
            </a:r>
            <a:r>
              <a:rPr lang="ko-KR" altLang="en-US" sz="1300"/>
              <a:t>공기청정기</a:t>
            </a:r>
            <a:r>
              <a:rPr lang="ko-KR" altLang="en-US" sz="1300" b="1"/>
              <a:t>를 </a:t>
            </a:r>
            <a:endParaRPr lang="ko-KR" altLang="en-US" sz="1300" b="1"/>
          </a:p>
          <a:p>
            <a:pPr algn="ctr">
              <a:defRPr lang="ko-KR" altLang="en-US"/>
            </a:pPr>
            <a:r>
              <a:rPr lang="ko-KR" altLang="en-US" sz="1300" b="1"/>
              <a:t>   후원해 주셨습니다**</a:t>
            </a: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 algn="ctr">
              <a:defRPr lang="ko-KR" altLang="en-US"/>
            </a:pP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sz="1000" b="1"/>
              <a:t>공기청정기 덕분에 우리 근로자들은 </a:t>
            </a: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sz="1000" b="1"/>
              <a:t>보다 쾌적한 환경에서 생활하고 있습니다. </a:t>
            </a: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sz="1000" b="1"/>
              <a:t>감사합니다.^^</a:t>
            </a:r>
            <a:endParaRPr lang="ko-KR" altLang="en-US" sz="1000" b="1"/>
          </a:p>
          <a:p>
            <a:pPr algn="ctr">
              <a:defRPr lang="ko-KR" altLang="en-US"/>
            </a:pPr>
            <a:endParaRPr lang="en-US" altLang="ko-KR" sz="300" b="1"/>
          </a:p>
          <a:p>
            <a:pPr algn="ctr">
              <a:defRPr lang="ko-KR" altLang="en-US"/>
            </a:pPr>
            <a:endParaRPr lang="ko-KR" altLang="en-US" sz="300" b="1"/>
          </a:p>
        </p:txBody>
      </p:sp>
      <p:sp>
        <p:nvSpPr>
          <p:cNvPr id="34" name=""/>
          <p:cNvSpPr txBox="1"/>
          <p:nvPr/>
        </p:nvSpPr>
        <p:spPr>
          <a:xfrm>
            <a:off x="1193728" y="5517261"/>
            <a:ext cx="941777" cy="700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네일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13:00~14:00</a:t>
            </a: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컴퓨터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35" name=""/>
          <p:cNvSpPr txBox="1"/>
          <p:nvPr/>
        </p:nvSpPr>
        <p:spPr>
          <a:xfrm>
            <a:off x="1193728" y="6021324"/>
            <a:ext cx="941777" cy="577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제과제빵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13:30 ~15:30</a:t>
            </a: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컴퓨터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36" name=""/>
          <p:cNvSpPr txBox="1"/>
          <p:nvPr/>
        </p:nvSpPr>
        <p:spPr>
          <a:xfrm>
            <a:off x="3050789" y="4941189"/>
            <a:ext cx="941777" cy="452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컴퓨터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37" name=""/>
          <p:cNvSpPr txBox="1"/>
          <p:nvPr/>
        </p:nvSpPr>
        <p:spPr>
          <a:xfrm>
            <a:off x="3071622" y="5497068"/>
            <a:ext cx="941777" cy="452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컴퓨터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38" name=""/>
          <p:cNvSpPr txBox="1"/>
          <p:nvPr/>
        </p:nvSpPr>
        <p:spPr>
          <a:xfrm>
            <a:off x="3071622" y="6001131"/>
            <a:ext cx="941777" cy="4522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컴퓨터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39" name=""/>
          <p:cNvSpPr txBox="1"/>
          <p:nvPr/>
        </p:nvSpPr>
        <p:spPr>
          <a:xfrm>
            <a:off x="3071622" y="6576823"/>
            <a:ext cx="941777" cy="452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컴퓨터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41" name=""/>
          <p:cNvSpPr txBox="1"/>
          <p:nvPr/>
        </p:nvSpPr>
        <p:spPr>
          <a:xfrm>
            <a:off x="4943856" y="4991862"/>
            <a:ext cx="941777" cy="453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요가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10:00 ~11:00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42" name=""/>
          <p:cNvSpPr txBox="1"/>
          <p:nvPr/>
        </p:nvSpPr>
        <p:spPr>
          <a:xfrm>
            <a:off x="4943856" y="5495925"/>
            <a:ext cx="941777" cy="453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요가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10:00 ~11:00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43" name=""/>
          <p:cNvSpPr txBox="1"/>
          <p:nvPr/>
        </p:nvSpPr>
        <p:spPr>
          <a:xfrm>
            <a:off x="4943856" y="6597396"/>
            <a:ext cx="941777" cy="453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요가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10:00 ~11:00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  <p:sp>
        <p:nvSpPr>
          <p:cNvPr id="44" name=""/>
          <p:cNvSpPr txBox="1"/>
          <p:nvPr/>
        </p:nvSpPr>
        <p:spPr>
          <a:xfrm>
            <a:off x="4040913" y="5999988"/>
            <a:ext cx="941777" cy="453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800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네일</a:t>
            </a:r>
            <a:r>
              <a:rPr lang="en-US" altLang="ko-KR" sz="800" b="1">
                <a:solidFill>
                  <a:schemeClr val="tx1"/>
                </a:solidFill>
              </a:rPr>
              <a:t>P/G</a:t>
            </a:r>
            <a:endParaRPr lang="en-US" altLang="ko-KR" sz="800" b="1">
              <a:solidFill>
                <a:schemeClr val="tx1"/>
              </a:solidFill>
            </a:endParaRPr>
          </a:p>
          <a:p>
            <a:pPr>
              <a:defRPr lang="ko-KR" altLang="en-US"/>
            </a:pPr>
            <a:r>
              <a:rPr lang="ko-KR" altLang="en-US" sz="800" b="1">
                <a:solidFill>
                  <a:schemeClr val="tx1"/>
                </a:solidFill>
              </a:rPr>
              <a:t>14:30 ~16:00</a:t>
            </a:r>
            <a:endParaRPr lang="ko-KR" altLang="en-US" sz="800" b="1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119253" y="1845323"/>
            <a:ext cx="4446556" cy="1874379"/>
          </a:xfrm>
        </p:spPr>
        <p:txBody>
          <a:bodyPr/>
          <a:lstStyle/>
          <a:p>
            <a:pPr algn="l">
              <a:defRPr lang="ko-KR" altLang="en-US"/>
            </a:pPr>
            <a:r>
              <a:rPr lang="ko-KR" altLang="en-US" sz="1200" b="1">
                <a:latin typeface="맑은 고딕"/>
                <a:ea typeface="맑은 고딕"/>
                <a:cs typeface="맑은 고딕"/>
              </a:rPr>
              <a:t>안녕하세요? 신라직업재활시설입니다. </a:t>
            </a:r>
            <a:endParaRPr lang="ko-KR" altLang="en-US" sz="1200" b="1">
              <a:latin typeface="맑은 고딕"/>
              <a:ea typeface="맑은 고딕"/>
              <a:cs typeface="맑은 고딕"/>
            </a:endParaRPr>
          </a:p>
          <a:p>
            <a:pPr algn="l">
              <a:defRPr lang="ko-KR" altLang="en-US"/>
            </a:pPr>
            <a:r>
              <a:rPr lang="ko-KR" altLang="en-US" sz="1200" b="1">
                <a:latin typeface="맑은 고딕"/>
                <a:ea typeface="맑은 고딕"/>
                <a:cs typeface="맑은 고딕"/>
              </a:rPr>
              <a:t>추운 겨울을 뒤로 하고 어느새 봄의 시작을 알리는 3월 입니다. 봄 새싹이 돋아나듯 새로운 기운과 희망으로 기분 좋은 </a:t>
            </a:r>
            <a:endParaRPr lang="ko-KR" altLang="en-US" sz="1200" b="1">
              <a:latin typeface="맑은 고딕"/>
              <a:ea typeface="맑은 고딕"/>
              <a:cs typeface="맑은 고딕"/>
            </a:endParaRPr>
          </a:p>
          <a:p>
            <a:pPr algn="l">
              <a:defRPr lang="ko-KR" altLang="en-US"/>
            </a:pPr>
            <a:r>
              <a:rPr lang="ko-KR" altLang="en-US" sz="1200" b="1">
                <a:latin typeface="맑은 고딕"/>
                <a:ea typeface="맑은 고딕"/>
                <a:cs typeface="맑은 고딕"/>
              </a:rPr>
              <a:t>3월을 향해 힘찬 출발하시기 바랍니다. </a:t>
            </a:r>
            <a:endParaRPr lang="ko-KR" altLang="en-US" sz="1200" b="1">
              <a:latin typeface="맑은 고딕"/>
              <a:ea typeface="맑은 고딕"/>
              <a:cs typeface="맑은 고딕"/>
            </a:endParaRPr>
          </a:p>
          <a:p>
            <a:pPr algn="l">
              <a:defRPr lang="ko-KR" altLang="en-US"/>
            </a:pPr>
            <a:endParaRPr lang="ko-KR" altLang="en-US" sz="1200" b="1">
              <a:latin typeface="맑은 고딕"/>
              <a:ea typeface="맑은 고딕"/>
              <a:cs typeface="맑은 고딕"/>
            </a:endParaRPr>
          </a:p>
          <a:p>
            <a:pPr algn="l">
              <a:defRPr lang="ko-KR" altLang="en-US"/>
            </a:pPr>
            <a:endParaRPr lang="ko-KR" altLang="en-US" sz="1200" b="1">
              <a:latin typeface="맑은 고딕"/>
              <a:ea typeface="맑은 고딕"/>
              <a:cs typeface="맑은 고딕"/>
            </a:endParaRPr>
          </a:p>
          <a:p>
            <a:pPr>
              <a:defRPr lang="ko-KR" altLang="en-US"/>
            </a:pPr>
            <a:endParaRPr lang="en-US" altLang="ko-KR" sz="1200" b="1">
              <a:latin typeface="Gill Sans Nova"/>
              <a:ea typeface="HY나무B"/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rcRect l="55240" t="19410" r="35340" b="68600"/>
          <a:stretch>
            <a:fillRect/>
          </a:stretch>
        </p:blipFill>
        <p:spPr>
          <a:xfrm>
            <a:off x="4511802" y="695324"/>
            <a:ext cx="2148173" cy="2520315"/>
          </a:xfrm>
          <a:prstGeom prst="rect">
            <a:avLst/>
          </a:prstGeom>
        </p:spPr>
      </p:pic>
      <p:pic>
        <p:nvPicPr>
          <p:cNvPr id="5" name=""/>
          <p:cNvPicPr>
            <a:picLocks noChangeAspect="1"/>
          </p:cNvPicPr>
          <p:nvPr/>
        </p:nvPicPr>
        <p:blipFill rotWithShape="1">
          <a:blip r:embed="rId2"/>
          <a:srcRect l="41970" t="24310" r="45680" b="69710"/>
          <a:stretch>
            <a:fillRect/>
          </a:stretch>
        </p:blipFill>
        <p:spPr>
          <a:xfrm>
            <a:off x="116585" y="1127378"/>
            <a:ext cx="4104513" cy="789953"/>
          </a:xfrm>
          <a:prstGeom prst="rect">
            <a:avLst/>
          </a:prstGeom>
        </p:spPr>
      </p:pic>
      <p:sp>
        <p:nvSpPr>
          <p:cNvPr id="7" name=""/>
          <p:cNvSpPr txBox="1"/>
          <p:nvPr/>
        </p:nvSpPr>
        <p:spPr>
          <a:xfrm>
            <a:off x="1988819" y="6996113"/>
            <a:ext cx="1363648" cy="317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endParaRPr lang="ko-KR" altLang="en-US" sz="1500" b="1">
              <a:solidFill>
                <a:srgbClr val="0000ff"/>
              </a:solidFill>
            </a:endParaRPr>
          </a:p>
        </p:txBody>
      </p:sp>
      <p:sp>
        <p:nvSpPr>
          <p:cNvPr id="16" name=""/>
          <p:cNvSpPr txBox="1"/>
          <p:nvPr/>
        </p:nvSpPr>
        <p:spPr>
          <a:xfrm>
            <a:off x="335280" y="7029450"/>
            <a:ext cx="3456432" cy="3442718"/>
          </a:xfrm>
          <a:prstGeom prst="rect">
            <a:avLst/>
          </a:prstGeom>
        </p:spPr>
        <p:txBody>
          <a:bodyPr vert="horz" wrap="square" lIns="91440" tIns="45720" rIns="91440" bIns="45720" anchor="t">
            <a:spAutoFit/>
          </a:bodyPr>
          <a:p>
            <a:pPr algn="ctr">
              <a:defRPr lang="ko-KR" altLang="en-US"/>
            </a:pPr>
            <a:r>
              <a:rPr lang="ko-KR" altLang="en-US" sz="1600" b="1">
                <a:latin typeface="HY나무B"/>
                <a:ea typeface="HY나무B"/>
              </a:rPr>
              <a:t>**2018년 1분기 </a:t>
            </a:r>
            <a:r>
              <a:rPr lang="ko-KR" altLang="en-US" sz="1600" b="1">
                <a:solidFill>
                  <a:srgbClr val="ff0000"/>
                </a:solidFill>
                <a:latin typeface="HY나무B"/>
                <a:ea typeface="HY나무B"/>
              </a:rPr>
              <a:t>보호자 간담회</a:t>
            </a:r>
            <a:r>
              <a:rPr lang="ko-KR" altLang="en-US" sz="1600" b="1">
                <a:latin typeface="HY나무B"/>
                <a:ea typeface="HY나무B"/>
              </a:rPr>
              <a:t> 실시**</a:t>
            </a:r>
            <a:endParaRPr lang="ko-KR" altLang="en-US" sz="1600" b="1">
              <a:latin typeface="HY나무B"/>
              <a:ea typeface="HY나무B"/>
            </a:endParaRPr>
          </a:p>
          <a:p>
            <a:pPr algn="ctr">
              <a:defRPr lang="ko-KR" altLang="en-US"/>
            </a:pPr>
            <a:endParaRPr lang="ko-KR" altLang="en-US" sz="500" b="1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500">
                <a:latin typeface="HY나무B"/>
                <a:ea typeface="HY나무B"/>
              </a:rPr>
              <a:t> </a:t>
            </a:r>
            <a:r>
              <a:rPr lang="en-US" altLang="ko-KR" sz="1300">
                <a:latin typeface="HY나무B"/>
                <a:ea typeface="HY나무B"/>
              </a:rPr>
              <a:t>-</a:t>
            </a:r>
            <a:r>
              <a:rPr lang="ko-KR" altLang="en-US" sz="1300">
                <a:latin typeface="HY나무B"/>
                <a:ea typeface="HY나무B"/>
              </a:rPr>
              <a:t> 일  시 : 3월 28일(수), 16:30~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 </a:t>
            </a:r>
            <a:r>
              <a:rPr lang="en-US" altLang="ko-KR" sz="1300">
                <a:latin typeface="HY나무B"/>
                <a:ea typeface="HY나무B"/>
              </a:rPr>
              <a:t>-</a:t>
            </a:r>
            <a:r>
              <a:rPr lang="ko-KR" altLang="en-US" sz="1300">
                <a:latin typeface="HY나무B"/>
                <a:ea typeface="HY나무B"/>
              </a:rPr>
              <a:t> 장  소 : 신라직업재활시설 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 </a:t>
            </a:r>
            <a:r>
              <a:rPr lang="en-US" altLang="ko-KR" sz="1300">
                <a:latin typeface="HY나무B"/>
                <a:ea typeface="HY나무B"/>
              </a:rPr>
              <a:t>-</a:t>
            </a:r>
            <a:r>
              <a:rPr lang="ko-KR" altLang="en-US" sz="1300">
                <a:latin typeface="HY나무B"/>
                <a:ea typeface="HY나무B"/>
              </a:rPr>
              <a:t> 내  용 : </a:t>
            </a:r>
            <a:r>
              <a:rPr xmlns:mc="http://schemas.openxmlformats.org/markup-compatibility/2006" xmlns:hp="http://schemas.haansoft.com/office/presentation/8.0" lang="ko-KR" altLang="en-US" sz="1300" b="0" i="0" spc="5" mc:Ignorable="hp" hp:hslEmbossed="0">
                <a:solidFill>
                  <a:srgbClr val="10253f">
                    <a:alpha val="100000"/>
                  </a:srgbClr>
                </a:solidFill>
                <a:latin typeface="HY나무B"/>
                <a:ea typeface="HY나무B"/>
              </a:rPr>
              <a:t>2018년 1분기 사업보고, </a:t>
            </a:r>
            <a:endParaRPr xmlns:mc="http://schemas.openxmlformats.org/markup-compatibility/2006" xmlns:hp="http://schemas.haansoft.com/office/presentation/8.0" lang="ko-KR" altLang="en-US" sz="1300" b="0" i="0" spc="5" mc:Ignorable="hp" hp:hslEmbossed="0">
              <a:solidFill>
                <a:srgbClr val="10253f">
                  <a:alpha val="100000"/>
                </a:srgbClr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300" b="0" i="0" spc="5" mc:Ignorable="hp" hp:hslEmbossed="0">
                <a:solidFill>
                  <a:srgbClr val="10253f">
                    <a:alpha val="100000"/>
                  </a:srgbClr>
                </a:solidFill>
                <a:latin typeface="HY나무B"/>
                <a:ea typeface="HY나무B"/>
              </a:rPr>
              <a:t>              직업재활 계별화 목표 중간점검, </a:t>
            </a:r>
            <a:endParaRPr xmlns:mc="http://schemas.openxmlformats.org/markup-compatibility/2006" xmlns:hp="http://schemas.haansoft.com/office/presentation/8.0" lang="ko-KR" altLang="en-US" sz="1300" b="0" i="0" spc="5" mc:Ignorable="hp" hp:hslEmbossed="0">
              <a:solidFill>
                <a:srgbClr val="10253f">
                  <a:alpha val="100000"/>
                </a:srgbClr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xmlns:mc="http://schemas.openxmlformats.org/markup-compatibility/2006" xmlns:hp="http://schemas.haansoft.com/office/presentation/8.0" lang="ko-KR" altLang="en-US" sz="1300" b="0" i="0" spc="5" mc:Ignorable="hp" hp:hslEmbossed="0">
                <a:solidFill>
                  <a:srgbClr val="10253f">
                    <a:alpha val="100000"/>
                  </a:srgbClr>
                </a:solidFill>
                <a:latin typeface="HY나무B"/>
                <a:ea typeface="HY나무B"/>
              </a:rPr>
              <a:t>              그룹별 상담 등</a:t>
            </a:r>
            <a:endParaRPr xmlns:mc="http://schemas.openxmlformats.org/markup-compatibility/2006" xmlns:hp="http://schemas.haansoft.com/office/presentation/8.0" lang="ko-KR" altLang="en-US" sz="1300" b="0" i="0" spc="5" mc:Ignorable="hp" hp:hslEmbossed="0">
              <a:solidFill>
                <a:srgbClr val="10253f">
                  <a:alpha val="100000"/>
                </a:srgbClr>
              </a:solidFill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000">
                <a:latin typeface="HY나무B"/>
                <a:ea typeface="HY나무B"/>
              </a:rPr>
              <a:t> </a:t>
            </a:r>
            <a:endParaRPr lang="ko-KR" altLang="en-US" sz="1000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>
              <a:latin typeface="HY나무B"/>
              <a:ea typeface="HY나무B"/>
            </a:endParaRPr>
          </a:p>
          <a:p>
            <a:pPr algn="ctr">
              <a:defRPr lang="ko-KR" altLang="en-US"/>
            </a:pPr>
            <a:r>
              <a:rPr lang="ko-KR" altLang="en-US" sz="1600" b="1">
                <a:latin typeface="HY나무B"/>
                <a:ea typeface="HY나무B"/>
              </a:rPr>
              <a:t>**</a:t>
            </a:r>
            <a:r>
              <a:rPr lang="ko-KR" altLang="en-US" sz="1600" b="1">
                <a:solidFill>
                  <a:schemeClr val="tx1"/>
                </a:solidFill>
                <a:effectLst>
                  <a:glow rad="190500">
                    <a:schemeClr val="accent4">
                      <a:satMod val="175000"/>
                      <a:alpha val="50000"/>
                    </a:schemeClr>
                  </a:glow>
                </a:effectLst>
                <a:latin typeface="HY나무B"/>
                <a:ea typeface="HY나무B"/>
              </a:rPr>
              <a:t> </a:t>
            </a:r>
            <a:r>
              <a:rPr lang="ko-KR" altLang="en-US" sz="1600" b="1">
                <a:solidFill>
                  <a:schemeClr val="tx1"/>
                </a:solidFill>
                <a:latin typeface="HY나무B"/>
                <a:ea typeface="HY나무B"/>
              </a:rPr>
              <a:t>3월 </a:t>
            </a:r>
            <a:r>
              <a:rPr lang="ko-KR" altLang="en-US" sz="1600" b="1">
                <a:solidFill>
                  <a:srgbClr val="008000"/>
                </a:solidFill>
                <a:latin typeface="HY나무B"/>
                <a:ea typeface="HY나무B"/>
              </a:rPr>
              <a:t>여가활동</a:t>
            </a:r>
            <a:r>
              <a:rPr lang="ko-KR" altLang="en-US" sz="1600" b="1">
                <a:effectLst>
                  <a:glow rad="190500">
                    <a:schemeClr val="accent4">
                      <a:satMod val="175000"/>
                      <a:alpha val="50000"/>
                    </a:schemeClr>
                  </a:glow>
                </a:effectLst>
                <a:latin typeface="HY나무B"/>
                <a:ea typeface="HY나무B"/>
              </a:rPr>
              <a:t> </a:t>
            </a:r>
            <a:r>
              <a:rPr lang="ko-KR" altLang="en-US" sz="1600" b="1">
                <a:latin typeface="HY나무B"/>
                <a:ea typeface="HY나무B"/>
              </a:rPr>
              <a:t>진행**</a:t>
            </a:r>
            <a:endParaRPr lang="ko-KR" altLang="en-US" sz="1600" b="1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5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500">
                <a:latin typeface="HY나무B"/>
                <a:ea typeface="HY나무B"/>
              </a:rPr>
              <a:t> </a:t>
            </a:r>
            <a:r>
              <a:rPr lang="en-US" altLang="ko-KR" sz="1300">
                <a:latin typeface="HY나무B"/>
                <a:ea typeface="HY나무B"/>
              </a:rPr>
              <a:t>-</a:t>
            </a:r>
            <a:r>
              <a:rPr lang="ko-KR" altLang="en-US" sz="1300">
                <a:latin typeface="HY나무B"/>
                <a:ea typeface="HY나무B"/>
              </a:rPr>
              <a:t> 일  시 : 3월 23일(금), 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 </a:t>
            </a:r>
            <a:r>
              <a:rPr lang="en-US" altLang="ko-KR" sz="1300">
                <a:latin typeface="HY나무B"/>
                <a:ea typeface="HY나무B"/>
              </a:rPr>
              <a:t>-</a:t>
            </a:r>
            <a:r>
              <a:rPr lang="ko-KR" altLang="en-US" sz="1300">
                <a:latin typeface="HY나무B"/>
                <a:ea typeface="HY나무B"/>
              </a:rPr>
              <a:t> 장  소 : 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 </a:t>
            </a:r>
            <a:r>
              <a:rPr lang="en-US" altLang="ko-KR" sz="1300">
                <a:latin typeface="HY나무B"/>
                <a:ea typeface="HY나무B"/>
              </a:rPr>
              <a:t>-</a:t>
            </a:r>
            <a:r>
              <a:rPr lang="ko-KR" altLang="en-US" sz="1300">
                <a:latin typeface="HY나무B"/>
                <a:ea typeface="HY나무B"/>
              </a:rPr>
              <a:t> 내  용 :  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 - 준비물: 물, 음료1개, 간식1개, 우산(우천     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    시), 약, 복지카드, 간편한 옷차림 등</a:t>
            </a: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1300">
              <a:latin typeface="HY나무B"/>
              <a:ea typeface="HY나무B"/>
            </a:endParaRPr>
          </a:p>
          <a:p>
            <a:pPr>
              <a:defRPr lang="ko-KR" altLang="en-US"/>
            </a:pPr>
            <a:endParaRPr lang="ko-KR" altLang="en-US" sz="300">
              <a:latin typeface="HY나무B"/>
              <a:ea typeface="HY나무B"/>
            </a:endParaRPr>
          </a:p>
          <a:p>
            <a:pPr algn="ctr">
              <a:defRPr lang="ko-KR" altLang="en-US"/>
            </a:pPr>
            <a:r>
              <a:rPr lang="ko-KR" altLang="en-US" sz="1300">
                <a:latin typeface="HY나무B"/>
                <a:ea typeface="HY나무B"/>
              </a:rPr>
              <a:t>* 정상출근 후 함께 출발합니다 *</a:t>
            </a:r>
            <a:endParaRPr lang="ko-KR" altLang="en-US" sz="1300">
              <a:latin typeface="HY나무B"/>
              <a:ea typeface="HY나무B"/>
            </a:endParaRPr>
          </a:p>
        </p:txBody>
      </p:sp>
      <p:grpSp>
        <p:nvGrpSpPr>
          <p:cNvPr id="29" name=""/>
          <p:cNvGrpSpPr/>
          <p:nvPr/>
        </p:nvGrpSpPr>
        <p:grpSpPr>
          <a:xfrm rot="0">
            <a:off x="263271" y="3429000"/>
            <a:ext cx="6324695" cy="3284982"/>
            <a:chOff x="-27432" y="3287648"/>
            <a:chExt cx="6813423" cy="5095013"/>
          </a:xfrm>
        </p:grpSpPr>
        <p:pic>
          <p:nvPicPr>
            <p:cNvPr id="6" name=""/>
            <p:cNvPicPr>
              <a:picLocks noChangeAspect="1"/>
            </p:cNvPicPr>
            <p:nvPr/>
          </p:nvPicPr>
          <p:blipFill rotWithShape="1">
            <a:blip r:embed="rId3"/>
            <a:srcRect t="12580" r="60590" b="49030"/>
            <a:stretch>
              <a:fillRect/>
            </a:stretch>
          </p:blipFill>
          <p:spPr>
            <a:xfrm>
              <a:off x="-27432" y="3287648"/>
              <a:ext cx="6813423" cy="5095013"/>
            </a:xfrm>
            <a:prstGeom prst="rect">
              <a:avLst/>
            </a:prstGeom>
          </p:spPr>
        </p:pic>
        <p:sp>
          <p:nvSpPr>
            <p:cNvPr id="8" name=""/>
            <p:cNvSpPr txBox="1"/>
            <p:nvPr/>
          </p:nvSpPr>
          <p:spPr>
            <a:xfrm>
              <a:off x="2041770" y="4780897"/>
              <a:ext cx="902614" cy="8001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체육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10:30 ~11:30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요리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14:00 ~15:00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9" name=""/>
            <p:cNvSpPr txBox="1"/>
            <p:nvPr/>
          </p:nvSpPr>
          <p:spPr>
            <a:xfrm>
              <a:off x="2041766" y="5818523"/>
              <a:ext cx="935355" cy="465148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체육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10:30 ~11:30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0" name=""/>
            <p:cNvSpPr txBox="1"/>
            <p:nvPr/>
          </p:nvSpPr>
          <p:spPr>
            <a:xfrm>
              <a:off x="2041776" y="7671725"/>
              <a:ext cx="931544" cy="4651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체육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10:30 ~11:30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1" name=""/>
            <p:cNvSpPr txBox="1"/>
            <p:nvPr/>
          </p:nvSpPr>
          <p:spPr>
            <a:xfrm>
              <a:off x="2041771" y="6708141"/>
              <a:ext cx="935353" cy="461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체육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10:30 ~11:30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2" name=""/>
            <p:cNvSpPr txBox="1"/>
            <p:nvPr/>
          </p:nvSpPr>
          <p:spPr>
            <a:xfrm>
              <a:off x="1059143" y="4788705"/>
              <a:ext cx="931947" cy="8006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제과제빵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13:30 ~15:30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컴퓨터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14:30~16:00</a:t>
              </a: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 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3" name=""/>
            <p:cNvSpPr txBox="1"/>
            <p:nvPr/>
          </p:nvSpPr>
          <p:spPr>
            <a:xfrm>
              <a:off x="1119210" y="6525642"/>
              <a:ext cx="934226" cy="805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제과제빵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13:30 ~15:30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컴퓨터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14:30~16:00</a:t>
              </a: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 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4" name=""/>
            <p:cNvSpPr txBox="1"/>
            <p:nvPr/>
          </p:nvSpPr>
          <p:spPr>
            <a:xfrm>
              <a:off x="1132752" y="7452009"/>
              <a:ext cx="934231" cy="8030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인지재활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13:30 ~14:00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컴퓨터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14:30~16:00</a:t>
              </a: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 </a:t>
              </a:r>
              <a:endParaRPr lang="ko-KR" altLang="en-US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5" name=""/>
            <p:cNvSpPr txBox="1"/>
            <p:nvPr/>
          </p:nvSpPr>
          <p:spPr>
            <a:xfrm>
              <a:off x="2891813" y="7529815"/>
              <a:ext cx="1656209" cy="8203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컴퓨터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1100" b="1">
                  <a:solidFill>
                    <a:srgbClr val="ff0000"/>
                  </a:solidFill>
                  <a:latin typeface="한컴 백제 B"/>
                  <a:ea typeface="한컴 백제 B"/>
                </a:rPr>
                <a:t>보호자간담회</a:t>
              </a:r>
              <a:endParaRPr lang="ko-KR" altLang="en-US" sz="1100" b="1">
                <a:solidFill>
                  <a:srgbClr val="ff0000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1100" b="1">
                  <a:solidFill>
                    <a:srgbClr val="ff0000"/>
                  </a:solidFill>
                  <a:latin typeface="한컴 백제 B"/>
                  <a:ea typeface="한컴 백제 B"/>
                </a:rPr>
                <a:t>16:30 ~</a:t>
              </a:r>
              <a:endParaRPr lang="ko-KR" altLang="en-US" sz="1100" b="1">
                <a:solidFill>
                  <a:srgbClr val="ff0000"/>
                </a:solidFill>
                <a:latin typeface="한컴 백제 B"/>
                <a:ea typeface="한컴 백제 B"/>
              </a:endParaRPr>
            </a:p>
          </p:txBody>
        </p:sp>
        <p:sp>
          <p:nvSpPr>
            <p:cNvPr id="18" name=""/>
            <p:cNvSpPr txBox="1"/>
            <p:nvPr/>
          </p:nvSpPr>
          <p:spPr>
            <a:xfrm>
              <a:off x="4854604" y="6525640"/>
              <a:ext cx="1152144" cy="8199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 lang="ko-KR" altLang="en-US"/>
              </a:pPr>
              <a:r>
                <a:rPr lang="ko-KR" altLang="en-US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요가</a:t>
              </a:r>
              <a:r>
                <a:rPr lang="en-US" altLang="ko-KR" sz="700" b="1">
                  <a:solidFill>
                    <a:schemeClr val="tx1"/>
                  </a:solidFill>
                  <a:latin typeface="한컴 백제 B"/>
                  <a:ea typeface="한컴 백제 B"/>
                </a:rPr>
                <a:t>p/g</a:t>
              </a:r>
              <a:endParaRPr lang="en-US" altLang="ko-KR" sz="700" b="1">
                <a:solidFill>
                  <a:schemeClr val="tx1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1100" b="1">
                  <a:solidFill>
                    <a:srgbClr val="008000"/>
                  </a:solidFill>
                  <a:latin typeface="한컴 백제 B"/>
                  <a:ea typeface="한컴 백제 B"/>
                </a:rPr>
                <a:t>3월 여가활동</a:t>
              </a:r>
              <a:endParaRPr lang="ko-KR" altLang="en-US" sz="1100" b="1">
                <a:solidFill>
                  <a:srgbClr val="008000"/>
                </a:solidFill>
                <a:latin typeface="한컴 백제 B"/>
                <a:ea typeface="한컴 백제 B"/>
              </a:endParaRPr>
            </a:p>
            <a:p>
              <a:pPr>
                <a:defRPr lang="ko-KR" altLang="en-US"/>
              </a:pPr>
              <a:r>
                <a:rPr lang="ko-KR" altLang="en-US" sz="1100" b="1">
                  <a:solidFill>
                    <a:srgbClr val="008000"/>
                  </a:solidFill>
                  <a:latin typeface="한컴 백제 B"/>
                  <a:ea typeface="한컴 백제 B"/>
                </a:rPr>
                <a:t>장소 : </a:t>
              </a:r>
              <a:endParaRPr lang="ko-KR" altLang="en-US" sz="1100" b="1">
                <a:solidFill>
                  <a:srgbClr val="008000"/>
                </a:solidFill>
                <a:latin typeface="한컴 백제 B"/>
                <a:ea typeface="한컴 백제 B"/>
              </a:endParaRPr>
            </a:p>
          </p:txBody>
        </p:sp>
      </p:grpSp>
      <p:pic>
        <p:nvPicPr>
          <p:cNvPr id="19" name=""/>
          <p:cNvPicPr>
            <a:picLocks noChangeAspect="1"/>
          </p:cNvPicPr>
          <p:nvPr/>
        </p:nvPicPr>
        <p:blipFill rotWithShape="1">
          <a:blip r:embed="rId4"/>
          <a:srcRect l="47240" t="11590" r="48120" b="73180"/>
          <a:stretch>
            <a:fillRect/>
          </a:stretch>
        </p:blipFill>
        <p:spPr>
          <a:xfrm>
            <a:off x="4007739" y="7464171"/>
            <a:ext cx="974719" cy="1376505"/>
          </a:xfrm>
          <a:prstGeom prst="rect">
            <a:avLst/>
          </a:prstGeom>
        </p:spPr>
      </p:pic>
      <p:pic>
        <p:nvPicPr>
          <p:cNvPr id="21" name=""/>
          <p:cNvPicPr>
            <a:picLocks noChangeAspect="1"/>
          </p:cNvPicPr>
          <p:nvPr/>
        </p:nvPicPr>
        <p:blipFill rotWithShape="1">
          <a:blip r:embed="rId5"/>
          <a:srcRect l="56380" t="55600" r="37610" b="22200"/>
          <a:stretch>
            <a:fillRect/>
          </a:stretch>
        </p:blipFill>
        <p:spPr>
          <a:xfrm>
            <a:off x="5087874" y="7464171"/>
            <a:ext cx="1008126" cy="1470183"/>
          </a:xfrm>
          <a:prstGeom prst="rect">
            <a:avLst/>
          </a:prstGeom>
        </p:spPr>
      </p:pic>
      <p:pic>
        <p:nvPicPr>
          <p:cNvPr id="22" name=""/>
          <p:cNvPicPr>
            <a:picLocks noChangeAspect="1"/>
          </p:cNvPicPr>
          <p:nvPr/>
        </p:nvPicPr>
        <p:blipFill rotWithShape="1">
          <a:blip r:embed="rId6"/>
          <a:srcRect l="53150" t="25730" r="26900" b="50000"/>
          <a:stretch>
            <a:fillRect/>
          </a:stretch>
        </p:blipFill>
        <p:spPr>
          <a:xfrm>
            <a:off x="4007739" y="8904351"/>
            <a:ext cx="2204847" cy="991458"/>
          </a:xfrm>
          <a:prstGeom prst="rect">
            <a:avLst/>
          </a:prstGeom>
        </p:spPr>
      </p:pic>
      <p:sp>
        <p:nvSpPr>
          <p:cNvPr id="31" name=""/>
          <p:cNvSpPr txBox="1"/>
          <p:nvPr/>
        </p:nvSpPr>
        <p:spPr>
          <a:xfrm>
            <a:off x="2531554" y="10959084"/>
            <a:ext cx="1980248" cy="345185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r>
              <a:rPr lang="ko-KR" altLang="en-US" sz="1700"/>
              <a:t>신라직업재활시설</a:t>
            </a:r>
            <a:endParaRPr lang="ko-KR" altLang="en-US" sz="1700"/>
          </a:p>
        </p:txBody>
      </p:sp>
      <p:sp>
        <p:nvSpPr>
          <p:cNvPr id="33" name=""/>
          <p:cNvSpPr txBox="1"/>
          <p:nvPr/>
        </p:nvSpPr>
        <p:spPr>
          <a:xfrm>
            <a:off x="116585" y="1919477"/>
            <a:ext cx="251080" cy="364618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 lang="ko-KR" altLang="en-US"/>
            </a:pPr>
            <a:endParaRPr lang="ko-KR" altLang="en-US"/>
          </a:p>
        </p:txBody>
      </p:sp>
      <p:sp>
        <p:nvSpPr>
          <p:cNvPr id="35" name=""/>
          <p:cNvSpPr txBox="1"/>
          <p:nvPr/>
        </p:nvSpPr>
        <p:spPr>
          <a:xfrm>
            <a:off x="2150840" y="2960751"/>
            <a:ext cx="2790349" cy="39623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r>
              <a:rPr lang="en-US" altLang="ko-KR" sz="2000" b="1">
                <a:latin typeface="Gill Sans Nova"/>
                <a:ea typeface="HY나무B"/>
              </a:rPr>
              <a:t>2018</a:t>
            </a:r>
            <a:r>
              <a:rPr lang="ko-KR" altLang="en-US" sz="2000" b="1">
                <a:latin typeface="Gill Sans Nova"/>
                <a:ea typeface="HY나무B"/>
              </a:rPr>
              <a:t>년 3월 </a:t>
            </a:r>
            <a:r>
              <a:rPr lang="en-US" altLang="ko-KR" sz="2000" b="1">
                <a:latin typeface="Gill Sans Nova"/>
                <a:ea typeface="HY나무B"/>
              </a:rPr>
              <a:t>March</a:t>
            </a:r>
            <a:endParaRPr lang="ko-KR" altLang="en-US" sz="2000"/>
          </a:p>
        </p:txBody>
      </p:sp>
      <p:sp>
        <p:nvSpPr>
          <p:cNvPr id="37" name=""/>
          <p:cNvSpPr/>
          <p:nvPr/>
        </p:nvSpPr>
        <p:spPr>
          <a:xfrm>
            <a:off x="335280" y="6854400"/>
            <a:ext cx="6190280" cy="3844800"/>
          </a:xfrm>
          <a:prstGeom prst="rect">
            <a:avLst/>
          </a:prstGeom>
          <a:noFill/>
          <a:ln w="38100" algn="ctr">
            <a:solidFill>
              <a:srgbClr val="ffa500"/>
            </a:solidFill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9" name=""/>
          <p:cNvSpPr txBox="1"/>
          <p:nvPr/>
        </p:nvSpPr>
        <p:spPr>
          <a:xfrm>
            <a:off x="4753791" y="3933063"/>
            <a:ext cx="838146" cy="298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요가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10:00 ~12:00</a:t>
            </a:r>
            <a:endParaRPr lang="ko-KR" altLang="en-US" sz="700" b="1">
              <a:solidFill>
                <a:schemeClr val="tx1"/>
              </a:solidFill>
              <a:latin typeface="한컴 백제 B"/>
              <a:ea typeface="한컴 백제 B"/>
            </a:endParaRPr>
          </a:p>
        </p:txBody>
      </p:sp>
      <p:sp>
        <p:nvSpPr>
          <p:cNvPr id="41" name=""/>
          <p:cNvSpPr txBox="1"/>
          <p:nvPr/>
        </p:nvSpPr>
        <p:spPr>
          <a:xfrm>
            <a:off x="4799838" y="4509135"/>
            <a:ext cx="838146" cy="299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요가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10:00 ~12:00</a:t>
            </a:r>
            <a:endParaRPr lang="ko-KR" altLang="en-US" sz="700" b="1">
              <a:solidFill>
                <a:schemeClr val="tx1"/>
              </a:solidFill>
              <a:latin typeface="한컴 백제 B"/>
              <a:ea typeface="한컴 백제 B"/>
            </a:endParaRPr>
          </a:p>
        </p:txBody>
      </p:sp>
      <p:sp>
        <p:nvSpPr>
          <p:cNvPr id="42" name=""/>
          <p:cNvSpPr txBox="1"/>
          <p:nvPr/>
        </p:nvSpPr>
        <p:spPr>
          <a:xfrm>
            <a:off x="4799838" y="5085207"/>
            <a:ext cx="838146" cy="300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요가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10:00 ~12:00</a:t>
            </a:r>
            <a:endParaRPr lang="ko-KR" altLang="en-US" sz="700" b="1">
              <a:solidFill>
                <a:schemeClr val="tx1"/>
              </a:solidFill>
              <a:latin typeface="한컴 백제 B"/>
              <a:ea typeface="한컴 백제 B"/>
            </a:endParaRPr>
          </a:p>
        </p:txBody>
      </p:sp>
      <p:sp>
        <p:nvSpPr>
          <p:cNvPr id="43" name=""/>
          <p:cNvSpPr txBox="1"/>
          <p:nvPr/>
        </p:nvSpPr>
        <p:spPr>
          <a:xfrm>
            <a:off x="4799838" y="6237351"/>
            <a:ext cx="838146" cy="300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요가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10:00 ~12:00</a:t>
            </a:r>
            <a:endParaRPr lang="ko-KR" altLang="en-US" sz="700" b="1">
              <a:solidFill>
                <a:schemeClr val="tx1"/>
              </a:solidFill>
              <a:latin typeface="한컴 백제 B"/>
              <a:ea typeface="한컴 백제 B"/>
            </a:endParaRPr>
          </a:p>
        </p:txBody>
      </p:sp>
      <p:sp>
        <p:nvSpPr>
          <p:cNvPr id="44" name=""/>
          <p:cNvSpPr txBox="1"/>
          <p:nvPr/>
        </p:nvSpPr>
        <p:spPr>
          <a:xfrm>
            <a:off x="1343406" y="5229225"/>
            <a:ext cx="720090" cy="29717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컴퓨터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14:30~16:00</a:t>
            </a: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 </a:t>
            </a:r>
            <a:endParaRPr lang="en-US" altLang="ko-KR"/>
          </a:p>
        </p:txBody>
      </p:sp>
      <p:sp>
        <p:nvSpPr>
          <p:cNvPr id="45" name=""/>
          <p:cNvSpPr txBox="1"/>
          <p:nvPr/>
        </p:nvSpPr>
        <p:spPr>
          <a:xfrm>
            <a:off x="3071622" y="4653153"/>
            <a:ext cx="720090" cy="297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컴퓨터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14:30~16:00</a:t>
            </a: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 </a:t>
            </a:r>
            <a:endParaRPr lang="en-US" altLang="ko-KR"/>
          </a:p>
        </p:txBody>
      </p:sp>
      <p:sp>
        <p:nvSpPr>
          <p:cNvPr id="46" name=""/>
          <p:cNvSpPr txBox="1"/>
          <p:nvPr/>
        </p:nvSpPr>
        <p:spPr>
          <a:xfrm>
            <a:off x="3071622" y="5216271"/>
            <a:ext cx="720090" cy="300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컴퓨터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14:30~16:00</a:t>
            </a: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 </a:t>
            </a:r>
            <a:endParaRPr lang="en-US" altLang="ko-KR"/>
          </a:p>
        </p:txBody>
      </p:sp>
      <p:sp>
        <p:nvSpPr>
          <p:cNvPr id="47" name=""/>
          <p:cNvSpPr txBox="1"/>
          <p:nvPr/>
        </p:nvSpPr>
        <p:spPr>
          <a:xfrm>
            <a:off x="3071622" y="5792343"/>
            <a:ext cx="720090" cy="300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 lang="ko-KR" altLang="en-US"/>
            </a:pP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컴퓨터</a:t>
            </a: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P/G</a:t>
            </a:r>
            <a:endParaRPr lang="en-US" altLang="ko-KR" sz="700" b="1">
              <a:solidFill>
                <a:schemeClr val="tx1"/>
              </a:solidFill>
              <a:latin typeface="한컴 백제 B"/>
              <a:ea typeface="한컴 백제 B"/>
            </a:endParaRPr>
          </a:p>
          <a:p>
            <a:pPr>
              <a:defRPr lang="ko-KR" altLang="en-US"/>
            </a:pPr>
            <a:r>
              <a:rPr lang="en-US" altLang="ko-KR" sz="700" b="1">
                <a:solidFill>
                  <a:schemeClr val="tx1"/>
                </a:solidFill>
                <a:latin typeface="한컴 백제 B"/>
                <a:ea typeface="한컴 백제 B"/>
              </a:rPr>
              <a:t>14:30~16:00</a:t>
            </a:r>
            <a:r>
              <a:rPr lang="ko-KR" altLang="en-US" sz="700" b="1">
                <a:solidFill>
                  <a:schemeClr val="tx1"/>
                </a:solidFill>
                <a:latin typeface="한컴 백제 B"/>
                <a:ea typeface="한컴 백제 B"/>
              </a:rPr>
              <a:t> </a:t>
            </a:r>
            <a:endParaRPr lang="en-US" altLang="ko-KR"/>
          </a:p>
        </p:txBody>
      </p:sp>
      <p:sp>
        <p:nvSpPr>
          <p:cNvPr id="48" name=""/>
          <p:cNvSpPr txBox="1"/>
          <p:nvPr/>
        </p:nvSpPr>
        <p:spPr>
          <a:xfrm>
            <a:off x="3846108" y="6957441"/>
            <a:ext cx="2609937" cy="3614168"/>
          </a:xfrm>
          <a:prstGeom prst="rect">
            <a:avLst/>
          </a:prstGeom>
          <a:ln w="25400" cap="rnd" cmpd="sng" algn="ctr">
            <a:solidFill>
              <a:srgbClr val="ffff00"/>
            </a:solidFill>
            <a:prstDash val="sysDot"/>
            <a:round/>
          </a:ln>
        </p:spPr>
        <p:txBody>
          <a:bodyPr vert="horz" wrap="square" lIns="91440" tIns="45720" rIns="91440" bIns="45720" anchor="t">
            <a:spAutoFit/>
          </a:bodyPr>
          <a:lstStyle/>
          <a:p>
            <a:pPr algn="ctr">
              <a:defRPr lang="ko-KR" altLang="en-US"/>
            </a:pPr>
            <a:endParaRPr lang="ko-KR" altLang="en-US" sz="300" b="1"/>
          </a:p>
          <a:p>
            <a:pPr algn="ctr">
              <a:defRPr lang="ko-KR" altLang="en-US"/>
            </a:pPr>
            <a:r>
              <a:rPr lang="ko-KR" altLang="en-US" sz="1300" b="1"/>
              <a:t>**신라부모회에서 </a:t>
            </a:r>
            <a:r>
              <a:rPr lang="ko-KR" altLang="en-US" sz="1300"/>
              <a:t>공기청정기</a:t>
            </a:r>
            <a:r>
              <a:rPr lang="ko-KR" altLang="en-US" sz="1300" b="1"/>
              <a:t>를 </a:t>
            </a:r>
            <a:endParaRPr lang="ko-KR" altLang="en-US" sz="1300" b="1"/>
          </a:p>
          <a:p>
            <a:pPr algn="ctr">
              <a:defRPr lang="ko-KR" altLang="en-US"/>
            </a:pPr>
            <a:r>
              <a:rPr lang="ko-KR" altLang="en-US" sz="1300" b="1"/>
              <a:t>   후원해 주셨습니다**</a:t>
            </a: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>
              <a:defRPr lang="ko-KR" altLang="en-US"/>
            </a:pPr>
            <a:endParaRPr lang="ko-KR" altLang="en-US" sz="1300" b="1"/>
          </a:p>
          <a:p>
            <a:pPr algn="ctr">
              <a:defRPr lang="ko-KR" altLang="en-US"/>
            </a:pP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sz="1000" b="1"/>
              <a:t>공기청정기 덕분에 우리 근로자들은 보다 </a:t>
            </a: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sz="1000" b="1"/>
              <a:t>쾌적한 환경에서 생활하고 있습니다. </a:t>
            </a:r>
            <a:endParaRPr lang="ko-KR" altLang="en-US" sz="1000" b="1"/>
          </a:p>
          <a:p>
            <a:pPr algn="ctr">
              <a:defRPr lang="ko-KR" altLang="en-US"/>
            </a:pPr>
            <a:r>
              <a:rPr lang="ko-KR" altLang="en-US" sz="1000" b="1"/>
              <a:t>감사합니다.^^</a:t>
            </a:r>
            <a:endParaRPr lang="ko-KR" altLang="en-US" sz="1000" b="1"/>
          </a:p>
          <a:p>
            <a:pPr algn="ctr">
              <a:defRPr lang="ko-KR" altLang="en-US"/>
            </a:pPr>
            <a:endParaRPr lang="en-US" altLang="ko-KR" sz="300" b="1"/>
          </a:p>
          <a:p>
            <a:pPr algn="ctr">
              <a:defRPr lang="ko-KR" altLang="en-US"/>
            </a:pPr>
            <a:endParaRPr lang="ko-KR" altLang="en-US" sz="3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"/>
        <a:cs typeface="Times New Roman"/>
        <a:font script="Jpan" typeface="ＭＳ Ｐゴシック"/>
        <a:font script="Hang" typeface="함초롬돋움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함초롬돋움"/>
        <a:ea typeface=""/>
        <a:cs typeface="Times New Roman"/>
        <a:font script="Jpan" typeface="ＭＳ Ｐゴシック"/>
        <a:font script="Hang" typeface="함초롬돋움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함초롬돋움"/>
      </a:majorFont>
      <a:minorFont>
        <a:latin typeface="함초롬돋움"/>
        <a:ea typeface="함초롬돋움"/>
        <a:cs typeface="함초롬돋움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함초롬돋움"/>
      </a:majorFont>
      <a:minorFont>
        <a:latin typeface="함초롬돋움"/>
        <a:ea typeface="함초롬돋움"/>
        <a:cs typeface="함초롬돋움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471</ep:Words>
  <ep:PresentationFormat>사용자 지정</ep:PresentationFormat>
  <ep:Paragraphs>110</ep:Paragraphs>
  <ep:Slides>4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ep:HeadingPairs>
  <ep:TitlesOfParts>
    <vt:vector size="5" baseType="lpstr">
      <vt:lpstr>한컴오피스</vt:lpstr>
      <vt:lpstr>안녕하세요? 신라직업재활시설입니다.  추운 겨울을 뒤로 하고 어느새 봄의 시작을 알리는 3월 입니다.    봄 새싹이 돋아나듯 새로운 기운과 희망으로  기분좋은 3월을 향해 힘찬 출발하시기 바랍니다.     2018년 3월 March</vt:lpstr>
      <vt:lpstr>안녕하세요? 신라직업재활시설입니다.  추운 겨울을 뒤로 하고 어느새 봄의 시작을 알리는 3월 입니다. 봄 새싹이 돋아나듯 새로운 기운과 희망으로 기분 좋은  3월을 향해 힘찬 출발하시기 바랍니다.</vt:lpstr>
      <vt:lpstr>슬라이드 3</vt:lpstr>
      <vt:lpstr>안녕하세요? 신라직업재활시설입니다.  추운 겨울을 뒤로 하고 어느새 봄의 시작을 알리는 3월 입니다.    봄 새싹이 돋아나듯 새로운 기운과 희망으로  기분좋은 3월을 향해 힘찬 출발하시기 바랍니다.     2018년 3월 March</vt:lpstr>
    </vt:vector>
  </ep:TitlesOfParts>
  <ep:HyperlinkBase/>
  <ep:Application>Show</ep:Application>
  <ep:AppVersion>0906.0000.01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2018-03-21T01:21:30.423</dcterms:created>
  <dc:creator>오미선 신규</dc:creator>
  <cp:lastModifiedBy>오미선 신규</cp:lastModifiedBy>
  <dcterms:modified xsi:type="dcterms:W3CDTF">2018-03-26T05:24:58.394</dcterms:modified>
  <cp:revision>30</cp:revision>
  <dc:title>안녕하세요? 신라직업재활시설입니다.  추운 겨울을 뒤로 하고 어느새 봄의 시작을 알리는 3월 입니다.    봄 새싹이 돋아나듯 새로운 기운과 희망으로  기분좋은 3월을 향해 힘찬 출발하시기 바랍니다.</dc:title>
</cp:coreProperties>
</file>